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59" r:id="rId4"/>
    <p:sldId id="260" r:id="rId5"/>
    <p:sldId id="266" r:id="rId6"/>
    <p:sldId id="272" r:id="rId7"/>
    <p:sldId id="270" r:id="rId8"/>
    <p:sldId id="271" r:id="rId9"/>
    <p:sldId id="267" r:id="rId10"/>
    <p:sldId id="269" r:id="rId11"/>
    <p:sldId id="268" r:id="rId12"/>
    <p:sldId id="261" r:id="rId13"/>
    <p:sldId id="273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423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8C"/>
    <a:srgbClr val="206252"/>
    <a:srgbClr val="37A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94660"/>
  </p:normalViewPr>
  <p:slideViewPr>
    <p:cSldViewPr showGuides="1">
      <p:cViewPr>
        <p:scale>
          <a:sx n="50" d="100"/>
          <a:sy n="50" d="100"/>
        </p:scale>
        <p:origin x="-1524" y="-606"/>
      </p:cViewPr>
      <p:guideLst>
        <p:guide orient="horz" pos="1423"/>
        <p:guide pos="38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resentation-creation.ru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FBD4FFA-B171-4B2D-8CB4-48B6238C3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29640815-565B-4931-A73D-2FE5B5900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2085203-0304-4CEF-80A8-FCE9AD80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A13542A-78B1-4E1B-81CF-CA06CBA2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69235C1-DD3A-4F72-80DE-1169EB8C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90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7E110C9-D02C-45F5-BD5E-E15F4CD2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6A1528F-4F18-47F0-B9BD-D810DAFE8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E26C13D-C3CE-4F98-AB07-A05B6B51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4E978A5-1487-49AD-A241-ABF72C8D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DD5EFCB-0AA7-4B04-B9BA-F9BFE14B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70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642340C0-ED67-49B9-BDE0-324C56623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FF903CD2-DF7F-4C83-8D89-2B0E31A6C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95E86C2-3C17-44AD-A9D9-FDBD183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D1FD597-F6B8-4D03-81CA-3A01C3D6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0D9BFC7-6BF2-449A-93C7-013CA76C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95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1A7B2F-6B9F-440D-9B42-0F48DEF0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8EDCD41-6609-4E31-B373-278F9D56C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556C5E0-30CF-4301-AFB4-87D515B5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5E6EB01-75DD-4991-B4A8-F618E000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CF8CA59-130A-4CC4-B774-826B6827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34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84AC6E1-C3AC-4357-A4FD-CA2C5318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064F519-7E7A-4861-B4A4-95FDB9480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4071553-E4C2-440D-8CDD-764BD845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9D0251D-C57B-4589-8D66-6DF839E1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1C01522-840B-4527-A23D-18AF18E5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70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52D3EF-84A3-4AAD-B85C-EB39C03D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3EC60C6-E3F4-4F79-94EB-DA36F365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92F9607-7320-4F89-AA20-E02CE97FF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2BA587B-F22E-4326-955D-10E1E0BB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EFEB3B28-B3F0-4EA3-BE84-9BF604DC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7AD5B47C-7573-40C6-A8BA-97D18508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53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213463-7DC6-4BD3-B653-469234247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4D32984-4FF4-47D9-A08C-75D5D0F40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6297325D-148C-4087-B892-59D0F0275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7B5ECD74-982B-4A3E-9B21-FD4EB3DAB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764EB6F8-D528-46F8-8DA6-464AFF34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2053B5F1-3E05-4826-B363-5A14ED50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40323EE2-2ACE-4885-81CB-129FE8F1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BA4046B4-E8B8-4670-AA39-34B6983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52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A0516B5-0ADF-4B92-9546-28F68DC0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F53CC6F0-E4AD-4EEB-9A92-A79978A21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B5A1C47-29BE-40EF-8398-00D6AC58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ADD33F2A-07F3-4A38-A254-C2A3CEF7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6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25D11648-4836-43F0-B12C-B87DD70B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A9A503C2-A5F3-44DD-8BEB-81ABA828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3566A0D-1C66-4037-8ECB-FFC99FE3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>
            <a:hlinkClick r:id="rId2"/>
            <a:extLst>
              <a:ext uri="{FF2B5EF4-FFF2-40B4-BE49-F238E27FC236}">
                <a16:creationId xmlns:a16="http://schemas.microsoft.com/office/drawing/2014/main" xmlns="" id="{6BCFBBF3-899B-486D-A148-0F86E18479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0688" y="45855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C5D4F9-C161-49B6-ACA5-E874B18F7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65942C4-1C95-47D7-81C8-B8380AB23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574A79B-555F-4D5E-B3C0-667FE7AA6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3679A05-08C3-4598-BF7F-8E099801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EEFAC5C1-DC6A-499A-BF47-24DAC81F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FB261FA-1A0B-4714-AF08-348EB5DC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41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BB5DAF0-3216-4961-AA8F-DC9D3D24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1FD027A9-4123-4825-92DA-7B92D0FDE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E6E79FB2-E574-4C37-8E94-F00E6470F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07F4A79-2A88-4033-89B8-67594038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D746831-9893-415F-BE26-2CF0CE34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726B3B4E-C8EF-483A-A779-BB7AE0F0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55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9AC378-2DA0-48CB-9329-D2E8A2C0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807D663-B626-435E-A2E1-02C5EA719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A4FF810-0A7C-43A5-9D79-B7ADFFEAF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7E030-762E-4D8B-A7A9-E0312157F48A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CE0C46B-D494-41AF-86AE-CEA898E46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CAC467E-AE53-441F-8BBC-C33C5D2EE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78048-4F0C-45A2-B566-5DCB110C77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pic.rutubelist.ru/video/12/89/1289d0c00d1874b65b87cdb3b425eb8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0" y="-298342"/>
            <a:ext cx="12240000" cy="75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79EA0FF-2653-43FA-BFB9-D62B8DAA423B}"/>
              </a:ext>
            </a:extLst>
          </p:cNvPr>
          <p:cNvSpPr/>
          <p:nvPr/>
        </p:nvSpPr>
        <p:spPr>
          <a:xfrm>
            <a:off x="-114900" y="4860000"/>
            <a:ext cx="12375900" cy="2034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7000"/>
                </a:schemeClr>
              </a:gs>
              <a:gs pos="74000">
                <a:schemeClr val="bg2"/>
              </a:gs>
              <a:gs pos="83000">
                <a:schemeClr val="bg2"/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C0DC40-D9A1-4372-AF40-417AF598A014}"/>
              </a:ext>
            </a:extLst>
          </p:cNvPr>
          <p:cNvSpPr txBox="1"/>
          <p:nvPr/>
        </p:nvSpPr>
        <p:spPr>
          <a:xfrm>
            <a:off x="1237350" y="5201004"/>
            <a:ext cx="10349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</a:t>
            </a:r>
            <a:r>
              <a:rPr lang="ru-RU" sz="6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Туркменистан</a:t>
            </a:r>
            <a:endParaRPr lang="en-US" sz="66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5FC032C-E33F-4F03-AE72-F60B58351F2D}"/>
              </a:ext>
            </a:extLst>
          </p:cNvPr>
          <p:cNvSpPr txBox="1"/>
          <p:nvPr/>
        </p:nvSpPr>
        <p:spPr>
          <a:xfrm>
            <a:off x="9753418" y="6107416"/>
            <a:ext cx="2720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Ваганова О.</a:t>
            </a:r>
            <a:endParaRPr lang="en-US" sz="16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№3834101\30001</a:t>
            </a:r>
            <a:endParaRPr lang="ru-RU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mcdn.tvzvezda.ru/storage/news_other_images/2023/07/20/7dc62c0e096c490c8693505c5d1ad87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t="-383" r="-216" b="-952"/>
          <a:stretch/>
        </p:blipFill>
        <p:spPr bwMode="auto">
          <a:xfrm>
            <a:off x="-11102" y="-171000"/>
            <a:ext cx="12331465" cy="70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F83039C-8666-4CC8-9B71-DA0FD7EE66ED}"/>
              </a:ext>
            </a:extLst>
          </p:cNvPr>
          <p:cNvSpPr txBox="1"/>
          <p:nvPr/>
        </p:nvSpPr>
        <p:spPr>
          <a:xfrm>
            <a:off x="0" y="0"/>
            <a:ext cx="36395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Ситуация</a:t>
            </a:r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4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Афганистане</a:t>
            </a: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xmlns="" id="{3DC358CB-1391-438B-91D6-17AC690853EA}"/>
              </a:ext>
            </a:extLst>
          </p:cNvPr>
          <p:cNvCxnSpPr/>
          <p:nvPr/>
        </p:nvCxnSpPr>
        <p:spPr>
          <a:xfrm>
            <a:off x="286650" y="1511399"/>
            <a:ext cx="158309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4EBFD0BC-7CF7-4AB2-8AB5-573D67569C1F}"/>
              </a:ext>
            </a:extLst>
          </p:cNvPr>
          <p:cNvSpPr/>
          <p:nvPr/>
        </p:nvSpPr>
        <p:spPr>
          <a:xfrm>
            <a:off x="-5100" y="4464000"/>
            <a:ext cx="12266100" cy="24364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Google Shape;138;p24">
            <a:extLst>
              <a:ext uri="{FF2B5EF4-FFF2-40B4-BE49-F238E27FC236}">
                <a16:creationId xmlns:a16="http://schemas.microsoft.com/office/drawing/2014/main" xmlns="" id="{7B048370-FE57-42FF-9AFC-211DCCF2AE70}"/>
              </a:ext>
            </a:extLst>
          </p:cNvPr>
          <p:cNvSpPr txBox="1">
            <a:spLocks/>
          </p:cNvSpPr>
          <p:nvPr/>
        </p:nvSpPr>
        <p:spPr>
          <a:xfrm>
            <a:off x="1056340" y="4599000"/>
            <a:ext cx="10450011" cy="16951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«По нашему твердому убеждению, основные обязательства по реконструкции Афганистана, в первую очередь финансовые, должны взять на себя США и их союзники, чье двадцатилетнее присутствие и привело эту страну к критической черте», - заявил Путин.</a:t>
            </a:r>
          </a:p>
        </p:txBody>
      </p:sp>
      <p:sp>
        <p:nvSpPr>
          <p:cNvPr id="2" name="AutoShape 2" descr="https://pbs.twimg.com/media/FU_g3szWIAITiSj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https://pbs.twimg.com/media/FU_g3szWIAITiSj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6" descr="https://pbs.twimg.com/media/FU_g3szWIAITiSj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8" descr="https://pbs.twimg.com/media/FU_g3szWIAITiSj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1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F83039C-8666-4CC8-9B71-DA0FD7EE66ED}"/>
              </a:ext>
            </a:extLst>
          </p:cNvPr>
          <p:cNvSpPr txBox="1"/>
          <p:nvPr/>
        </p:nvSpPr>
        <p:spPr>
          <a:xfrm>
            <a:off x="6524723" y="194040"/>
            <a:ext cx="5748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Проекты в </a:t>
            </a:r>
            <a:r>
              <a:rPr lang="ru-RU" sz="4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образовании</a:t>
            </a:r>
            <a:endParaRPr lang="ru-RU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xmlns="" id="{3DC358CB-1391-438B-91D6-17AC690853EA}"/>
              </a:ext>
            </a:extLst>
          </p:cNvPr>
          <p:cNvCxnSpPr/>
          <p:nvPr/>
        </p:nvCxnSpPr>
        <p:spPr>
          <a:xfrm>
            <a:off x="6752785" y="1089000"/>
            <a:ext cx="1583094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38;p24">
            <a:extLst>
              <a:ext uri="{FF2B5EF4-FFF2-40B4-BE49-F238E27FC236}">
                <a16:creationId xmlns:a16="http://schemas.microsoft.com/office/drawing/2014/main" xmlns="" id="{735BC0C8-5538-4DAA-9707-21E487441E54}"/>
              </a:ext>
            </a:extLst>
          </p:cNvPr>
          <p:cNvSpPr txBox="1">
            <a:spLocks/>
          </p:cNvSpPr>
          <p:nvPr/>
        </p:nvSpPr>
        <p:spPr>
          <a:xfrm>
            <a:off x="6752785" y="1428363"/>
            <a:ext cx="5292246" cy="54296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Путин выразил признательность властям Туркмении за бережное отношение в стране к русскому языку и культуре. Он вспомнил, что уже 20 лет в Ашхабаде успешно функционирует совместная российско-туркменская средняя школа имени Пушкина. Преподают там по российским учебникам и на русском языке.</a:t>
            </a:r>
          </a:p>
        </p:txBody>
      </p:sp>
      <p:sp>
        <p:nvSpPr>
          <p:cNvPr id="2" name="AutoShape 2" descr="https://www.ridus.ru/images2/35/45/33545_1600x10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https://www.ridus.ru/images2/35/45/33545_1600x10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6" name="Picture 4" descr="https://turkmenportal.com/images/uploads/blogs/ea035eb48d31a427b2b6741e5dc369e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46" y="194040"/>
            <a:ext cx="5263755" cy="2970000"/>
          </a:xfrm>
          <a:prstGeom prst="flowChartPunchedCard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s://mid.astrobl.ru/storage/news/295294/2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https://mid.astrobl.ru/storage/news/295294/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mid.astrobl.ru/storage/news/295294/2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2" descr="https://mid.astrobl.ru/storage/news/295294/2.jp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6" descr="https://mid.astrobl.ru/storage/news/295294/2.jp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8" descr="https://mid.astrobl.ru/storage/news/295294/2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212" name="Picture 20" descr="https://habar.gozle.com.tm/upload/posts/1691007072f416c70ae67051d6cdf7ab6a99eb02f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18" y="3384000"/>
            <a:ext cx="4934464" cy="3272491"/>
          </a:xfrm>
          <a:prstGeom prst="snip2Diag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F83039C-8666-4CC8-9B71-DA0FD7EE66ED}"/>
              </a:ext>
            </a:extLst>
          </p:cNvPr>
          <p:cNvSpPr txBox="1"/>
          <p:nvPr/>
        </p:nvSpPr>
        <p:spPr>
          <a:xfrm>
            <a:off x="2681953" y="3114000"/>
            <a:ext cx="7499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</a:t>
            </a:r>
            <a:r>
              <a:rPr lang="en-US" sz="44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</a:t>
            </a:r>
            <a:r>
              <a:rPr lang="en-US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61000" y="864000"/>
            <a:ext cx="11631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 </a:t>
            </a:r>
            <a:endParaRPr lang="ru-RU" sz="2800" dirty="0"/>
          </a:p>
          <a:p>
            <a:r>
              <a:rPr lang="ru-RU" sz="2800" i="1" dirty="0">
                <a:solidFill>
                  <a:srgbClr val="0070C0"/>
                </a:solidFill>
              </a:rPr>
              <a:t>Список литературы:</a:t>
            </a:r>
          </a:p>
          <a:p>
            <a:pPr lvl="0"/>
            <a:r>
              <a:rPr lang="ru-RU" sz="2800" i="1" dirty="0" smtClean="0"/>
              <a:t>1.Особый </a:t>
            </a:r>
            <a:r>
              <a:rPr lang="ru-RU" sz="2800" i="1" dirty="0"/>
              <a:t>характер отношений и углубление партнерства. О чем говорили лидеры РФ и Туркмении?</a:t>
            </a:r>
          </a:p>
          <a:p>
            <a:r>
              <a:rPr lang="ru-RU" sz="2800" i="1" dirty="0"/>
              <a:t>Источник: </a:t>
            </a:r>
            <a:r>
              <a:rPr lang="ru-RU" sz="2800" i="1" u="sng" dirty="0"/>
              <a:t>https://</a:t>
            </a:r>
            <a:r>
              <a:rPr lang="ru-RU" sz="2800" i="1" u="sng" dirty="0" smtClean="0"/>
              <a:t>tass.ru/politika/148835055</a:t>
            </a:r>
            <a:endParaRPr lang="ru-RU" sz="2800" i="1" dirty="0"/>
          </a:p>
          <a:p>
            <a:pPr lvl="0"/>
            <a:r>
              <a:rPr lang="ru-RU" sz="2800" i="1" dirty="0" smtClean="0"/>
              <a:t> </a:t>
            </a:r>
          </a:p>
          <a:p>
            <a:pPr lvl="0"/>
            <a:r>
              <a:rPr lang="ru-RU" sz="2800" i="1" dirty="0" smtClean="0"/>
              <a:t>2.Межгосударственные </a:t>
            </a:r>
            <a:r>
              <a:rPr lang="ru-RU" sz="2800" i="1" dirty="0"/>
              <a:t>отношения России и Туркмении</a:t>
            </a:r>
          </a:p>
          <a:p>
            <a:r>
              <a:rPr lang="ru-RU" sz="2800" i="1" dirty="0"/>
              <a:t>Источник: https://ria.ru/20220610/turkmeniya-1794373218.html</a:t>
            </a:r>
          </a:p>
        </p:txBody>
      </p:sp>
    </p:spTree>
    <p:extLst>
      <p:ext uri="{BB962C8B-B14F-4D97-AF65-F5344CB8AC3E}">
        <p14:creationId xmlns:p14="http://schemas.microsoft.com/office/powerpoint/2010/main" val="36431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F83039C-8666-4CC8-9B71-DA0FD7EE66ED}"/>
              </a:ext>
            </a:extLst>
          </p:cNvPr>
          <p:cNvSpPr txBox="1"/>
          <p:nvPr/>
        </p:nvSpPr>
        <p:spPr>
          <a:xfrm>
            <a:off x="212564" y="387374"/>
            <a:ext cx="613687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36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Международные</a:t>
            </a:r>
            <a:r>
              <a:rPr lang="en-US" sz="36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отношения</a:t>
            </a:r>
            <a:endParaRPr lang="ru-RU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xmlns="" id="{3DC358CB-1391-438B-91D6-17AC690853EA}"/>
              </a:ext>
            </a:extLst>
          </p:cNvPr>
          <p:cNvCxnSpPr/>
          <p:nvPr/>
        </p:nvCxnSpPr>
        <p:spPr>
          <a:xfrm>
            <a:off x="286650" y="1269000"/>
            <a:ext cx="1583094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A12F6F-607F-4D08-8394-091D81DB9369}"/>
              </a:ext>
            </a:extLst>
          </p:cNvPr>
          <p:cNvSpPr txBox="1"/>
          <p:nvPr/>
        </p:nvSpPr>
        <p:spPr>
          <a:xfrm>
            <a:off x="6771000" y="2362012"/>
            <a:ext cx="53357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Дипломатические отношения между Россией и Туркменией </a:t>
            </a:r>
            <a:r>
              <a:rPr 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установлены</a:t>
            </a:r>
            <a:endParaRPr lang="en-US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апреля 1992 года. Базовым документом является договор о дружбе и сотрудничестве от </a:t>
            </a:r>
            <a:endParaRPr lang="en-US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апреля 2002 года (заменил аналогичный Договор от </a:t>
            </a:r>
            <a:endParaRPr lang="en-US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июля 1992 года).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BDFDF49-5960-44A7-879D-DBAEEDC64A23}"/>
              </a:ext>
            </a:extLst>
          </p:cNvPr>
          <p:cNvSpPr/>
          <p:nvPr/>
        </p:nvSpPr>
        <p:spPr>
          <a:xfrm>
            <a:off x="6250251" y="1518217"/>
            <a:ext cx="697627" cy="1415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4000"/>
              </a:lnSpc>
              <a:buSzPts val="1600"/>
            </a:pPr>
            <a:r>
              <a:rPr lang="es" sz="8000" b="1" dirty="0">
                <a:latin typeface="Arial Black" panose="020B0A04020102020204" pitchFamily="34" charset="0"/>
              </a:rPr>
              <a:t>“</a:t>
            </a:r>
          </a:p>
        </p:txBody>
      </p:sp>
      <p:pic>
        <p:nvPicPr>
          <p:cNvPr id="5124" name="Picture 4" descr="https://senatinform.ru/upload/sprint.editor/d55/d55528db183fadd23da99a87e87081e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5" y="2034000"/>
            <a:ext cx="6214445" cy="4142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84" y="-1161000"/>
            <a:ext cx="5438851" cy="5637028"/>
          </a:xfrm>
          <a:prstGeom prst="teardrop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681C4072-245B-4C21-BEFB-178A3187C46F}"/>
              </a:ext>
            </a:extLst>
          </p:cNvPr>
          <p:cNvCxnSpPr/>
          <p:nvPr/>
        </p:nvCxnSpPr>
        <p:spPr>
          <a:xfrm>
            <a:off x="286650" y="1044000"/>
            <a:ext cx="1583094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2FBB99B-30B3-4978-9AAE-6137DF27C82D}"/>
              </a:ext>
            </a:extLst>
          </p:cNvPr>
          <p:cNvSpPr txBox="1"/>
          <p:nvPr/>
        </p:nvSpPr>
        <p:spPr>
          <a:xfrm>
            <a:off x="1705540" y="3734629"/>
            <a:ext cx="4795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1FDD065-E7AD-4F49-AA76-7BD932DF4C49}"/>
              </a:ext>
            </a:extLst>
          </p:cNvPr>
          <p:cNvSpPr txBox="1"/>
          <p:nvPr/>
        </p:nvSpPr>
        <p:spPr>
          <a:xfrm>
            <a:off x="1705541" y="4051488"/>
            <a:ext cx="4795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495599" y="4180344"/>
            <a:ext cx="58306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Двусторонние отношения характеризуются </a:t>
            </a:r>
            <a:endParaRPr lang="ru-RU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доверительным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политическим диалогом, 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носят</a:t>
            </a:r>
          </a:p>
          <a:p>
            <a:pPr algn="ctr"/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традиционно дружественный характер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динамично развиваются в различных сферах. </a:t>
            </a:r>
            <a:endParaRPr lang="ru-RU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Залогом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этого являются общее историческое </a:t>
            </a:r>
            <a:endParaRPr lang="ru-RU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прошлое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совпадающие коренные 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интересы</a:t>
            </a:r>
          </a:p>
          <a:p>
            <a:pPr algn="ctr"/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народов двух стран.</a:t>
            </a:r>
          </a:p>
        </p:txBody>
      </p:sp>
      <p:sp>
        <p:nvSpPr>
          <p:cNvPr id="7" name="AutoShape 6" descr="https://www.ridus.ru/images2/35/45/33545_1600x10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8" descr="https://www.ridus.ru/images2/35/45/33545_1600x10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2" descr="https://www.ridus.ru/images2/35/45/33545_1600x1020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https://www.ridus.ru/images2/35/45/33545_1600x1020.webp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6" descr="https://www.ridus.ru/images2/35/45/33545_1600x1020.webp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8" descr="https://www.ridus.ru/images2/35/45/33545_1600x1020.webp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0" descr="https://www.ridus.ru/images2/35/45/33545_1600x1020.webp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86650" y="312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6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Международные</a:t>
            </a:r>
            <a:r>
              <a:rPr lang="en-US" sz="3600" b="1" i="1" dirty="0">
                <a:solidFill>
                  <a:srgbClr val="00A3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отношения</a:t>
            </a:r>
            <a:endParaRPr lang="ru-RU" sz="36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static.kremlin.ru/media/events/photos/big2x/zevXhtSKSmTvtbvM4Fp89J6Tfi3duE3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t="389" r="9485" b="-389"/>
          <a:stretch/>
        </p:blipFill>
        <p:spPr bwMode="auto">
          <a:xfrm>
            <a:off x="-24000" y="1246720"/>
            <a:ext cx="6671349" cy="5692280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13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n21.img.ria.ru/images/07e6/06/1c/1798636975_0:320:3072:2048_1920x0_80_0_0_8602a364a328f5dedd63075ae9b4e6b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00" y="-56"/>
            <a:ext cx="12267567" cy="69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4EBFD0BC-7CF7-4AB2-8AB5-573D67569C1F}"/>
              </a:ext>
            </a:extLst>
          </p:cNvPr>
          <p:cNvSpPr/>
          <p:nvPr/>
        </p:nvSpPr>
        <p:spPr>
          <a:xfrm>
            <a:off x="-5100" y="4464000"/>
            <a:ext cx="12266100" cy="24364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Google Shape;138;p24">
            <a:extLst>
              <a:ext uri="{FF2B5EF4-FFF2-40B4-BE49-F238E27FC236}">
                <a16:creationId xmlns:a16="http://schemas.microsoft.com/office/drawing/2014/main" xmlns="" id="{7B048370-FE57-42FF-9AFC-211DCCF2AE70}"/>
              </a:ext>
            </a:extLst>
          </p:cNvPr>
          <p:cNvSpPr txBox="1">
            <a:spLocks/>
          </p:cNvSpPr>
          <p:nvPr/>
        </p:nvSpPr>
        <p:spPr>
          <a:xfrm>
            <a:off x="964894" y="4959000"/>
            <a:ext cx="10450011" cy="16951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июня Сердар 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Бердымухамедов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посетил Россию с официальным визитом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встрече с президентом России Владимиром Путиным обсуждались вопросы дальнейшего развития сотрудничества между двумя странами в политической, торгово-экономической и гуманитарной сферах, а также актуальные региональные и международные 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темы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F83039C-8666-4CC8-9B71-DA0FD7EE66ED}"/>
              </a:ext>
            </a:extLst>
          </p:cNvPr>
          <p:cNvSpPr txBox="1"/>
          <p:nvPr/>
        </p:nvSpPr>
        <p:spPr>
          <a:xfrm>
            <a:off x="5509144" y="274559"/>
            <a:ext cx="6180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Россия</a:t>
            </a:r>
            <a:r>
              <a:rPr lang="en-US" sz="44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4400" b="1" i="1" dirty="0" smtClean="0">
                <a:solidFill>
                  <a:srgbClr val="00A3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Туркменистан</a:t>
            </a:r>
            <a:endParaRPr lang="ru-RU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xmlns="" id="{3DC358CB-1391-438B-91D6-17AC690853EA}"/>
              </a:ext>
            </a:extLst>
          </p:cNvPr>
          <p:cNvCxnSpPr/>
          <p:nvPr/>
        </p:nvCxnSpPr>
        <p:spPr>
          <a:xfrm>
            <a:off x="6357906" y="1314000"/>
            <a:ext cx="1583094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38;p24">
            <a:extLst>
              <a:ext uri="{FF2B5EF4-FFF2-40B4-BE49-F238E27FC236}">
                <a16:creationId xmlns:a16="http://schemas.microsoft.com/office/drawing/2014/main" xmlns="" id="{735BC0C8-5538-4DAA-9707-21E487441E54}"/>
              </a:ext>
            </a:extLst>
          </p:cNvPr>
          <p:cNvSpPr txBox="1">
            <a:spLocks/>
          </p:cNvSpPr>
          <p:nvPr/>
        </p:nvSpPr>
        <p:spPr>
          <a:xfrm>
            <a:off x="196963" y="4177100"/>
            <a:ext cx="5531465" cy="53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резидент 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России вручил президенту Туркмении государственную награду Российской Федерации – орден Дружбы.</a:t>
            </a:r>
          </a:p>
          <a:p>
            <a:endParaRPr lang="ru-RU" sz="3200" dirty="0"/>
          </a:p>
        </p:txBody>
      </p:sp>
      <p:pic>
        <p:nvPicPr>
          <p:cNvPr id="7172" name="Picture 4" descr="https://arzuw.news/wp-content/uploads/2022/06/10062022orde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r="10547"/>
          <a:stretch/>
        </p:blipFill>
        <p:spPr bwMode="auto">
          <a:xfrm flipH="1">
            <a:off x="6064814" y="1314000"/>
            <a:ext cx="7816186" cy="5726200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img.riamediabank.ru/images/vol5%2Fmedia%2Foriginal%2F0000%2F0821%2F32%2F000008213262_0%3A0%3A0%3A0_1400x1000_80_9_1_0KHQtdGA0LPQtdC5INCT0YPQvdC10LXQsiAjODIxMzI2Mg%3D%3D_92%3A89_ria-8213262-preview_7b6cf4a776f9aad683ee4170c5e1d84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/>
          <a:stretch/>
        </p:blipFill>
        <p:spPr bwMode="auto">
          <a:xfrm>
            <a:off x="-10658" y="-1"/>
            <a:ext cx="5746657" cy="3988383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s://cdnn21.img.ria.ru/images/155964/21/1559642112_0:0:1822:1366_1920x0_80_0_0_33321800c66ef27d8a0c8904651d08b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7290" r="1379" b="33589"/>
          <a:stretch/>
        </p:blipFill>
        <p:spPr bwMode="auto">
          <a:xfrm>
            <a:off x="-88650" y="-171000"/>
            <a:ext cx="12484650" cy="570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xmlns="" id="{3DC358CB-1391-438B-91D6-17AC690853EA}"/>
              </a:ext>
            </a:extLst>
          </p:cNvPr>
          <p:cNvCxnSpPr/>
          <p:nvPr/>
        </p:nvCxnSpPr>
        <p:spPr>
          <a:xfrm>
            <a:off x="458386" y="1198663"/>
            <a:ext cx="158309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s://www.ridus.ru/images2/35/45/33545_1600x102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https://www.ridus.ru/images2/35/45/33545_1600x1020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59300" y="0"/>
            <a:ext cx="5081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Декларация</a:t>
            </a:r>
            <a:endParaRPr lang="ru-RU" sz="5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4EBFD0BC-7CF7-4AB2-8AB5-573D67569C1F}"/>
              </a:ext>
            </a:extLst>
          </p:cNvPr>
          <p:cNvSpPr/>
          <p:nvPr/>
        </p:nvSpPr>
        <p:spPr>
          <a:xfrm>
            <a:off x="-88650" y="5094000"/>
            <a:ext cx="12349650" cy="18064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Google Shape;138;p24">
            <a:extLst>
              <a:ext uri="{FF2B5EF4-FFF2-40B4-BE49-F238E27FC236}">
                <a16:creationId xmlns:a16="http://schemas.microsoft.com/office/drawing/2014/main" xmlns="" id="{735BC0C8-5538-4DAA-9707-21E487441E54}"/>
              </a:ext>
            </a:extLst>
          </p:cNvPr>
          <p:cNvSpPr txBox="1">
            <a:spLocks/>
          </p:cNvSpPr>
          <p:nvPr/>
        </p:nvSpPr>
        <p:spPr>
          <a:xfrm>
            <a:off x="155575" y="5091150"/>
            <a:ext cx="11545064" cy="1367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Подписанием документа Россия и Туркмения вновь провозгласили «установление между ними отношений углубленного стратегического партнерства, которое предусматривает выведение разноплановых и многогранных связей на более высокий уровень и придание им особо тесного и динамичного характера для углубленного сотрудничества в двустороннем формате и на международной арене».</a:t>
            </a:r>
          </a:p>
        </p:txBody>
      </p:sp>
    </p:spTree>
    <p:extLst>
      <p:ext uri="{BB962C8B-B14F-4D97-AF65-F5344CB8AC3E}">
        <p14:creationId xmlns:p14="http://schemas.microsoft.com/office/powerpoint/2010/main" val="14663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F83039C-8666-4CC8-9B71-DA0FD7EE66ED}"/>
              </a:ext>
            </a:extLst>
          </p:cNvPr>
          <p:cNvSpPr txBox="1"/>
          <p:nvPr/>
        </p:nvSpPr>
        <p:spPr>
          <a:xfrm>
            <a:off x="5916000" y="45959"/>
            <a:ext cx="60996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Президент </a:t>
            </a:r>
          </a:p>
          <a:p>
            <a:r>
              <a:rPr lang="ru-RU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</a:t>
            </a:r>
            <a:endParaRPr lang="ru-RU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xmlns="" id="{3DC358CB-1391-438B-91D6-17AC690853EA}"/>
              </a:ext>
            </a:extLst>
          </p:cNvPr>
          <p:cNvCxnSpPr/>
          <p:nvPr/>
        </p:nvCxnSpPr>
        <p:spPr>
          <a:xfrm>
            <a:off x="6231000" y="1494000"/>
            <a:ext cx="1583094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38;p24">
            <a:extLst>
              <a:ext uri="{FF2B5EF4-FFF2-40B4-BE49-F238E27FC236}">
                <a16:creationId xmlns:a16="http://schemas.microsoft.com/office/drawing/2014/main" xmlns="" id="{735BC0C8-5538-4DAA-9707-21E487441E54}"/>
              </a:ext>
            </a:extLst>
          </p:cNvPr>
          <p:cNvSpPr txBox="1">
            <a:spLocks/>
          </p:cNvSpPr>
          <p:nvPr/>
        </p:nvSpPr>
        <p:spPr>
          <a:xfrm>
            <a:off x="6861000" y="2079000"/>
            <a:ext cx="5028371" cy="31457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 smtClean="0"/>
              <a:t> 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«Россия является одним из главных экономических партнеров Туркменистана», - подчеркнул Путин. </a:t>
            </a:r>
          </a:p>
        </p:txBody>
      </p:sp>
      <p:pic>
        <p:nvPicPr>
          <p:cNvPr id="2050" name="Picture 2" descr="https://metaratings.ru/upload/iblock/4e6/4e61dd079262ff0fe389d0985414297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9" t="-1096" r="13305" b="-3890"/>
          <a:stretch/>
        </p:blipFill>
        <p:spPr bwMode="auto">
          <a:xfrm>
            <a:off x="-789000" y="-191101"/>
            <a:ext cx="7515000" cy="7605541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99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F83039C-8666-4CC8-9B71-DA0FD7EE66ED}"/>
              </a:ext>
            </a:extLst>
          </p:cNvPr>
          <p:cNvSpPr txBox="1"/>
          <p:nvPr/>
        </p:nvSpPr>
        <p:spPr>
          <a:xfrm>
            <a:off x="212564" y="387374"/>
            <a:ext cx="6136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Международные</a:t>
            </a:r>
            <a:r>
              <a:rPr lang="en-US" sz="3600" b="1" i="1" dirty="0" smtClean="0">
                <a:solidFill>
                  <a:srgbClr val="00A3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отношения</a:t>
            </a:r>
            <a:endParaRPr lang="ru-RU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xmlns="" id="{3DC358CB-1391-438B-91D6-17AC690853EA}"/>
              </a:ext>
            </a:extLst>
          </p:cNvPr>
          <p:cNvCxnSpPr/>
          <p:nvPr/>
        </p:nvCxnSpPr>
        <p:spPr>
          <a:xfrm>
            <a:off x="286650" y="1314000"/>
            <a:ext cx="1583094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A12F6F-607F-4D08-8394-091D81DB9369}"/>
              </a:ext>
            </a:extLst>
          </p:cNvPr>
          <p:cNvSpPr txBox="1"/>
          <p:nvPr/>
        </p:nvSpPr>
        <p:spPr>
          <a:xfrm>
            <a:off x="156001" y="2362012"/>
            <a:ext cx="58564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июне 2019 года «Татнефть» и туркменская национальная нефтяная компания «</a:t>
            </a:r>
            <a:r>
              <a:rPr lang="ru-RU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Туркменнефть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подписали документ о сотрудничестве в сфере бурения нефтяных и газовых скважин в республике.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BDFDF49-5960-44A7-879D-DBAEEDC64A23}"/>
              </a:ext>
            </a:extLst>
          </p:cNvPr>
          <p:cNvSpPr/>
          <p:nvPr/>
        </p:nvSpPr>
        <p:spPr>
          <a:xfrm>
            <a:off x="156000" y="1518217"/>
            <a:ext cx="697627" cy="1415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4000"/>
              </a:lnSpc>
              <a:buSzPts val="1600"/>
            </a:pPr>
            <a:r>
              <a:rPr lang="es" sz="8000" b="1" dirty="0">
                <a:latin typeface="Arial Black" panose="020B0A04020102020204" pitchFamily="34" charset="0"/>
              </a:rPr>
              <a:t>“</a:t>
            </a:r>
          </a:p>
        </p:txBody>
      </p:sp>
      <p:pic>
        <p:nvPicPr>
          <p:cNvPr id="6146" name="Picture 2" descr="https://vmrucdn.servicecdn.ru/2022.01/original/61e7dbd282682c6d47aab7f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99" y="0"/>
            <a:ext cx="6488101" cy="3649557"/>
          </a:xfrm>
          <a:prstGeom prst="teardrop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repost.uz/storage/uploads/3-1676956128-rpst2023-post-material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129" y="3649557"/>
            <a:ext cx="5278671" cy="3208442"/>
          </a:xfrm>
          <a:prstGeom prst="flowChartPunchedCar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6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F83039C-8666-4CC8-9B71-DA0FD7EE66ED}"/>
              </a:ext>
            </a:extLst>
          </p:cNvPr>
          <p:cNvSpPr txBox="1"/>
          <p:nvPr/>
        </p:nvSpPr>
        <p:spPr>
          <a:xfrm>
            <a:off x="612775" y="141311"/>
            <a:ext cx="37964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Президент </a:t>
            </a:r>
          </a:p>
          <a:p>
            <a:r>
              <a:rPr lang="ru-RU" sz="4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Туркменистана</a:t>
            </a:r>
            <a:endParaRPr lang="en-US" sz="40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xmlns="" id="{3DC358CB-1391-438B-91D6-17AC690853EA}"/>
              </a:ext>
            </a:extLst>
          </p:cNvPr>
          <p:cNvCxnSpPr/>
          <p:nvPr/>
        </p:nvCxnSpPr>
        <p:spPr>
          <a:xfrm>
            <a:off x="696000" y="1511399"/>
            <a:ext cx="1583094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>
            <a:extLst>
              <a:ext uri="{FF2B5EF4-FFF2-40B4-BE49-F238E27FC236}">
                <a16:creationId xmlns:a16="http://schemas.microsoft.com/office/drawing/2014/main" xmlns="" id="{DDD3E880-7C25-4329-BAC0-487C3AEF672B}"/>
              </a:ext>
            </a:extLst>
          </p:cNvPr>
          <p:cNvSpPr/>
          <p:nvPr/>
        </p:nvSpPr>
        <p:spPr>
          <a:xfrm>
            <a:off x="155575" y="1224000"/>
            <a:ext cx="5675213" cy="463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0" rtlCol="0" anchor="t"/>
          <a:lstStyle/>
          <a:p>
            <a:pPr algn="ctr"/>
            <a:r>
              <a:rPr lang="ru-RU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Туркменистан и Российская Федерация продолжат тесное сотрудничество на Каспийском море как в двустороннем, так и в многостороннем форматах. Мы высоко ценим активное участие России в работе саммитов прикаспийских государств, ее вклад в достижение ключевых договоренностей», - отметил президент Туркменистана.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38;p24">
            <a:extLst>
              <a:ext uri="{FF2B5EF4-FFF2-40B4-BE49-F238E27FC236}">
                <a16:creationId xmlns:a16="http://schemas.microsoft.com/office/drawing/2014/main" xmlns="" id="{34B07006-67AF-467D-A53B-9D4B9E7F0A68}"/>
              </a:ext>
            </a:extLst>
          </p:cNvPr>
          <p:cNvSpPr txBox="1">
            <a:spLocks/>
          </p:cNvSpPr>
          <p:nvPr/>
        </p:nvSpPr>
        <p:spPr>
          <a:xfrm>
            <a:off x="4534283" y="2366948"/>
            <a:ext cx="3198439" cy="33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6" descr="https://ichef.bbci.co.uk/news/976/cpsprodpb/42D4/production/_129580171_mediaitem12958017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8" descr="https://ichef.bbci.co.uk/news/976/cpsprodpb/42D4/production/_129580171_mediaitem12958017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0" descr="https://ichef.bbci.co.uk/news/976/cpsprodpb/42D4/production/_129580171_mediaitem12958017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12" descr="https://ichef.bbci.co.uk/news/976/cpsprodpb/42D4/production/_129580171_mediaitem12958017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 descr="https://turkmenportal.com/images/uploads/blogs/a1da2a90e715560f9c54c1a38511920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" r="22288"/>
          <a:stretch/>
        </p:blipFill>
        <p:spPr bwMode="auto">
          <a:xfrm flipH="1">
            <a:off x="5675213" y="123136"/>
            <a:ext cx="6832497" cy="6464692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Зеленый и желтый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5700</TotalTime>
  <Words>381</Words>
  <Application>Microsoft Office PowerPoint</Application>
  <PresentationFormat>Произвольный</PresentationFormat>
  <Paragraphs>44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User</cp:lastModifiedBy>
  <cp:revision>155</cp:revision>
  <dcterms:created xsi:type="dcterms:W3CDTF">2020-02-14T16:57:01Z</dcterms:created>
  <dcterms:modified xsi:type="dcterms:W3CDTF">2023-11-28T15:03:21Z</dcterms:modified>
</cp:coreProperties>
</file>